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3" r:id="rId2"/>
    <p:sldMasterId id="2147483705" r:id="rId3"/>
  </p:sldMasterIdLst>
  <p:notesMasterIdLst>
    <p:notesMasterId r:id="rId29"/>
  </p:notesMasterIdLst>
  <p:handoutMasterIdLst>
    <p:handoutMasterId r:id="rId30"/>
  </p:handoutMasterIdLst>
  <p:sldIdLst>
    <p:sldId id="274" r:id="rId4"/>
    <p:sldId id="276" r:id="rId5"/>
    <p:sldId id="653" r:id="rId6"/>
    <p:sldId id="667" r:id="rId7"/>
    <p:sldId id="668" r:id="rId8"/>
    <p:sldId id="673" r:id="rId9"/>
    <p:sldId id="669" r:id="rId10"/>
    <p:sldId id="674" r:id="rId11"/>
    <p:sldId id="675" r:id="rId12"/>
    <p:sldId id="676" r:id="rId13"/>
    <p:sldId id="633" r:id="rId14"/>
    <p:sldId id="671" r:id="rId15"/>
    <p:sldId id="672" r:id="rId16"/>
    <p:sldId id="678" r:id="rId17"/>
    <p:sldId id="677" r:id="rId18"/>
    <p:sldId id="679" r:id="rId19"/>
    <p:sldId id="680" r:id="rId20"/>
    <p:sldId id="681" r:id="rId21"/>
    <p:sldId id="670" r:id="rId22"/>
    <p:sldId id="682" r:id="rId23"/>
    <p:sldId id="349" r:id="rId24"/>
    <p:sldId id="478" r:id="rId25"/>
    <p:sldId id="614" r:id="rId26"/>
    <p:sldId id="608" r:id="rId27"/>
    <p:sldId id="29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</p14:sldIdLst>
        </p14:section>
        <p14:section name="1. Virtualization and networking" id="{FC2D52DF-BFA0-48FD-8D18-4DA19DB1A01E}">
          <p14:sldIdLst>
            <p14:sldId id="653"/>
            <p14:sldId id="667"/>
            <p14:sldId id="668"/>
            <p14:sldId id="673"/>
            <p14:sldId id="669"/>
            <p14:sldId id="674"/>
            <p14:sldId id="675"/>
            <p14:sldId id="676"/>
          </p14:sldIdLst>
        </p14:section>
        <p14:section name="2. Network management" id="{E500B335-1171-45BF-8277-96A6CB3D69E0}">
          <p14:sldIdLst>
            <p14:sldId id="633"/>
            <p14:sldId id="671"/>
            <p14:sldId id="672"/>
            <p14:sldId id="678"/>
            <p14:sldId id="677"/>
            <p14:sldId id="679"/>
            <p14:sldId id="680"/>
            <p14:sldId id="681"/>
          </p14:sldIdLst>
        </p14:section>
        <p14:section name="6. Demo" id="{979BE68F-1BCC-4402-ACB9-34B768C3000F}">
          <p14:sldIdLst>
            <p14:sldId id="670"/>
            <p14:sldId id="682"/>
          </p14:sldIdLst>
        </p14:section>
        <p14:section name="Conclusion" id="{10E03AB1-9AA8-4E86-9A64-D741901E50A2}">
          <p14:sldIdLst>
            <p14:sldId id="349"/>
            <p14:sldId id="478"/>
            <p14:sldId id="614"/>
            <p14:sldId id="608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il Yordanov" initials="VY" lastIdx="1" clrIdx="0">
    <p:extLst>
      <p:ext uri="{19B8F6BF-5375-455C-9EA6-DF929625EA0E}">
        <p15:presenceInfo xmlns:p15="http://schemas.microsoft.com/office/powerpoint/2012/main" userId="1ee9dc105efb8e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94C8"/>
    <a:srgbClr val="C4D7EA"/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32" autoAdjust="0"/>
    <p:restoredTop sz="94620" autoAdjust="0"/>
  </p:normalViewPr>
  <p:slideViewPr>
    <p:cSldViewPr snapToGrid="0" showGuides="1">
      <p:cViewPr varScale="1">
        <p:scale>
          <a:sx n="111" d="100"/>
          <a:sy n="111" d="100"/>
        </p:scale>
        <p:origin x="654" y="9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24.6.2022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8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8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8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4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5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8.png"/><Relationship Id="rId4" Type="http://schemas.openxmlformats.org/officeDocument/2006/relationships/image" Target="../media/image1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5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8.emf"/><Relationship Id="rId16" Type="http://schemas.openxmlformats.org/officeDocument/2006/relationships/image" Target="../media/image6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8.emf"/><Relationship Id="rId16" Type="http://schemas.microsoft.com/office/2007/relationships/hdphoto" Target="../media/hdphoto2.wdp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56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8.emf"/><Relationship Id="rId16" Type="http://schemas.microsoft.com/office/2007/relationships/hdphoto" Target="../media/hdphoto2.wdp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56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924058" y="3534998"/>
            <a:ext cx="1708104" cy="1848598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6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3178" y="1095377"/>
            <a:ext cx="6376254" cy="5610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7351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6305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2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8" y="2584291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9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 sz="2799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2999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2999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2999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2999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72235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3" y="581396"/>
            <a:ext cx="2404872" cy="117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5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582229"/>
            <a:ext cx="2404872" cy="117037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1539635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rk Pictur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582229"/>
            <a:ext cx="2404872" cy="1170371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rgbClr val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1694614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986134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10986134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 dirty="0"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892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70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98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0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323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Confidential – For Training Purposes Only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57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arning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442" y="519236"/>
            <a:ext cx="9509760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69806"/>
            <a:ext cx="9509602" cy="4326192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600"/>
              </a:spcAft>
              <a:buNone/>
              <a:defRPr sz="2200"/>
            </a:lvl1pPr>
            <a:lvl2pPr marL="401637" indent="-342900">
              <a:spcBef>
                <a:spcPts val="1800"/>
              </a:spcBef>
              <a:buFont typeface="+mj-lt"/>
              <a:buAutoNum type="alphaUcPeriod"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248774" y="6426103"/>
            <a:ext cx="1710623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Confidential – For Training Purposes Only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84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1581" y="2374047"/>
            <a:ext cx="2700285" cy="2922387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74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064716" y="2374047"/>
            <a:ext cx="2457149" cy="2659253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6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089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0038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2914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4"/>
            <a:ext cx="10961783" cy="9283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4D6003-8C5F-4462-A86F-8F583D2B03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399" y="245591"/>
            <a:ext cx="1882262" cy="71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5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8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3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56269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3873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021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2696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00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628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3178" y="1095377"/>
            <a:ext cx="6376254" cy="5610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6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4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78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7404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6923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75198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7481D9-DA33-415E-BD4E-A4FC35DF8439}"/>
              </a:ext>
            </a:extLst>
          </p:cNvPr>
          <p:cNvSpPr/>
          <p:nvPr userDrawn="1"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256256F-8302-4F5A-8E6F-32B550571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671F5-B171-469F-98BB-AE7B265F28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883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92" r:id="rId8"/>
    <p:sldLayoutId id="2147483683" r:id="rId9"/>
    <p:sldLayoutId id="2147483684" r:id="rId10"/>
    <p:sldLayoutId id="2147483685" r:id="rId11"/>
    <p:sldLayoutId id="2147483686" r:id="rId12"/>
    <p:sldLayoutId id="2147483688" r:id="rId13"/>
    <p:sldLayoutId id="2147483689" r:id="rId14"/>
    <p:sldLayoutId id="2147483687" r:id="rId15"/>
    <p:sldLayoutId id="2147483690" r:id="rId16"/>
    <p:sldLayoutId id="2147483691" r:id="rId17"/>
    <p:sldLayoutId id="2147483726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60591"/>
            <a:ext cx="847346" cy="4450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330728" y="6441416"/>
            <a:ext cx="251671" cy="221599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r">
              <a:lnSpc>
                <a:spcPct val="90000"/>
              </a:lnSpc>
            </a:pPr>
            <a:fld id="{DC2F7041-B349-41E1-9410-B2256D05E940}" type="slidenum">
              <a:rPr lang="en-US" sz="1600" smtClean="0">
                <a:solidFill>
                  <a:srgbClr val="646569"/>
                </a:solidFill>
              </a:rPr>
              <a:pPr algn="r">
                <a:lnSpc>
                  <a:spcPct val="90000"/>
                </a:lnSpc>
              </a:pPr>
              <a:t>‹#›</a:t>
            </a:fld>
            <a:endParaRPr lang="en-US" sz="1600" dirty="0">
              <a:solidFill>
                <a:srgbClr val="646569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-1"/>
            <a:ext cx="12192000" cy="182880"/>
            <a:chOff x="0" y="-1"/>
            <a:chExt cx="12192000" cy="182880"/>
          </a:xfrm>
        </p:grpSpPr>
        <p:sp>
          <p:nvSpPr>
            <p:cNvPr id="8" name="Rectangle 7"/>
            <p:cNvSpPr/>
            <p:nvPr userDrawn="1"/>
          </p:nvSpPr>
          <p:spPr bwMode="ltGray">
            <a:xfrm>
              <a:off x="0" y="-1"/>
              <a:ext cx="12192000" cy="18288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9" name="Rectangle 10"/>
            <p:cNvSpPr/>
            <p:nvPr userDrawn="1"/>
          </p:nvSpPr>
          <p:spPr bwMode="ltGray">
            <a:xfrm>
              <a:off x="1456946" y="-1"/>
              <a:ext cx="10735054" cy="182880"/>
            </a:xfrm>
            <a:custGeom>
              <a:avLst/>
              <a:gdLst>
                <a:gd name="connsiteX0" fmla="*/ 0 w 10735054"/>
                <a:gd name="connsiteY0" fmla="*/ 0 h 182880"/>
                <a:gd name="connsiteX1" fmla="*/ 10735054 w 10735054"/>
                <a:gd name="connsiteY1" fmla="*/ 0 h 182880"/>
                <a:gd name="connsiteX2" fmla="*/ 10735054 w 10735054"/>
                <a:gd name="connsiteY2" fmla="*/ 182880 h 182880"/>
                <a:gd name="connsiteX3" fmla="*/ 0 w 10735054"/>
                <a:gd name="connsiteY3" fmla="*/ 182880 h 182880"/>
                <a:gd name="connsiteX4" fmla="*/ 0 w 10735054"/>
                <a:gd name="connsiteY4" fmla="*/ 0 h 182880"/>
                <a:gd name="connsiteX0" fmla="*/ 9692640 w 10735054"/>
                <a:gd name="connsiteY0" fmla="*/ 9144 h 182880"/>
                <a:gd name="connsiteX1" fmla="*/ 10735054 w 10735054"/>
                <a:gd name="connsiteY1" fmla="*/ 0 h 182880"/>
                <a:gd name="connsiteX2" fmla="*/ 10735054 w 10735054"/>
                <a:gd name="connsiteY2" fmla="*/ 182880 h 182880"/>
                <a:gd name="connsiteX3" fmla="*/ 0 w 10735054"/>
                <a:gd name="connsiteY3" fmla="*/ 182880 h 182880"/>
                <a:gd name="connsiteX4" fmla="*/ 9692640 w 10735054"/>
                <a:gd name="connsiteY4" fmla="*/ 9144 h 182880"/>
                <a:gd name="connsiteX0" fmla="*/ 7452360 w 10735054"/>
                <a:gd name="connsiteY0" fmla="*/ 9144 h 182880"/>
                <a:gd name="connsiteX1" fmla="*/ 10735054 w 10735054"/>
                <a:gd name="connsiteY1" fmla="*/ 0 h 182880"/>
                <a:gd name="connsiteX2" fmla="*/ 10735054 w 10735054"/>
                <a:gd name="connsiteY2" fmla="*/ 182880 h 182880"/>
                <a:gd name="connsiteX3" fmla="*/ 0 w 10735054"/>
                <a:gd name="connsiteY3" fmla="*/ 182880 h 182880"/>
                <a:gd name="connsiteX4" fmla="*/ 7452360 w 10735054"/>
                <a:gd name="connsiteY4" fmla="*/ 9144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5054" h="182880">
                  <a:moveTo>
                    <a:pt x="7452360" y="9144"/>
                  </a:moveTo>
                  <a:lnTo>
                    <a:pt x="10735054" y="0"/>
                  </a:lnTo>
                  <a:lnTo>
                    <a:pt x="10735054" y="182880"/>
                  </a:lnTo>
                  <a:lnTo>
                    <a:pt x="0" y="182880"/>
                  </a:lnTo>
                  <a:lnTo>
                    <a:pt x="7452360" y="9144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054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245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82.png"/><Relationship Id="rId18" Type="http://schemas.openxmlformats.org/officeDocument/2006/relationships/hyperlink" Target="https://smartit.bg/" TargetMode="External"/><Relationship Id="rId3" Type="http://schemas.openxmlformats.org/officeDocument/2006/relationships/image" Target="../media/image77.png"/><Relationship Id="rId21" Type="http://schemas.openxmlformats.org/officeDocument/2006/relationships/image" Target="../media/image86.png"/><Relationship Id="rId7" Type="http://schemas.openxmlformats.org/officeDocument/2006/relationships/image" Target="../media/image79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84.png"/><Relationship Id="rId25" Type="http://schemas.openxmlformats.org/officeDocument/2006/relationships/image" Target="../media/image88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81.png"/><Relationship Id="rId24" Type="http://schemas.openxmlformats.org/officeDocument/2006/relationships/hyperlink" Target="https://createx.bg/" TargetMode="External"/><Relationship Id="rId5" Type="http://schemas.openxmlformats.org/officeDocument/2006/relationships/image" Target="../media/image78.png"/><Relationship Id="rId15" Type="http://schemas.openxmlformats.org/officeDocument/2006/relationships/image" Target="../media/image83.jpeg"/><Relationship Id="rId23" Type="http://schemas.openxmlformats.org/officeDocument/2006/relationships/image" Target="../media/image87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85.jpe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80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taulia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5929" y="850664"/>
            <a:ext cx="3803541" cy="710385"/>
          </a:xfrm>
        </p:spPr>
        <p:txBody>
          <a:bodyPr/>
          <a:lstStyle/>
          <a:p>
            <a:r>
              <a:rPr lang="en-US" dirty="0">
                <a:solidFill>
                  <a:srgbClr val="234465"/>
                </a:solidFill>
              </a:rPr>
              <a:t>Lecture 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47" y="117642"/>
            <a:ext cx="10965303" cy="871621"/>
          </a:xfrm>
        </p:spPr>
        <p:txBody>
          <a:bodyPr>
            <a:normAutofit/>
          </a:bodyPr>
          <a:lstStyle/>
          <a:p>
            <a:r>
              <a:rPr lang="en-US" dirty="0"/>
              <a:t>Virtualization and networking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F0E35D-3CB5-49F1-AD44-35A3DFB09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009" y="1614968"/>
            <a:ext cx="8308730" cy="216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E927AF6-36D9-4958-9943-297460FA1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Hyper-V external network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B28622-96E3-4307-A040-A00C24E2E75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4" y="1337404"/>
            <a:ext cx="6596241" cy="5202237"/>
          </a:xfrm>
        </p:spPr>
        <p:txBody>
          <a:bodyPr/>
          <a:lstStyle/>
          <a:p>
            <a:r>
              <a:rPr lang="en-US" dirty="0"/>
              <a:t>Provides VM to VM connectivity </a:t>
            </a:r>
          </a:p>
          <a:p>
            <a:r>
              <a:rPr lang="en-US" dirty="0"/>
              <a:t>Provides communication with </a:t>
            </a:r>
            <a:br>
              <a:rPr lang="en-US" dirty="0"/>
            </a:br>
            <a:r>
              <a:rPr lang="en-US" dirty="0"/>
              <a:t>the host</a:t>
            </a:r>
          </a:p>
          <a:p>
            <a:r>
              <a:rPr lang="en-US" dirty="0"/>
              <a:t>Provides external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7F22B-066B-421A-9B01-965C641D8A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7A4B3E-121B-4CA1-AE0B-BA8EDF485812}"/>
              </a:ext>
            </a:extLst>
          </p:cNvPr>
          <p:cNvGrpSpPr/>
          <p:nvPr/>
        </p:nvGrpSpPr>
        <p:grpSpPr>
          <a:xfrm>
            <a:off x="7745354" y="1337404"/>
            <a:ext cx="3902196" cy="5349785"/>
            <a:chOff x="7745354" y="1337404"/>
            <a:chExt cx="3902196" cy="5349785"/>
          </a:xfrm>
        </p:grpSpPr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820CC612-EB03-49FF-967B-8DA73BE42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5354" y="1337404"/>
              <a:ext cx="3902196" cy="534978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8FC4A4-9AAB-4D79-8C69-E24409BABB02}"/>
                </a:ext>
              </a:extLst>
            </p:cNvPr>
            <p:cNvSpPr txBox="1"/>
            <p:nvPr/>
          </p:nvSpPr>
          <p:spPr>
            <a:xfrm>
              <a:off x="9389950" y="3213132"/>
              <a:ext cx="1893495" cy="507548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dirty="0"/>
                <a:t>External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6283821"/>
      </p:ext>
    </p:extLst>
  </p:cSld>
  <p:clrMapOvr>
    <a:masterClrMapping/>
  </p:clrMapOvr>
  <p:transition spd="slow" advClick="0" advTm="5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814D13-8B10-449A-ACDF-10D64A29A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management systems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42648927"/>
      </p:ext>
    </p:extLst>
  </p:cSld>
  <p:clrMapOvr>
    <a:masterClrMapping/>
  </p:clrMapOvr>
  <p:transition spd="slow" advClick="0" advTm="5000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370E21-A019-424D-A6EC-BAF161C58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management system?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8D3A4F-AA2B-4D5C-B1C5-2077E2E2736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195388"/>
            <a:ext cx="11817350" cy="5202237"/>
          </a:xfrm>
        </p:spPr>
        <p:txBody>
          <a:bodyPr/>
          <a:lstStyle/>
          <a:p>
            <a:r>
              <a:rPr lang="en-US" dirty="0"/>
              <a:t>A central “hub” to monitor and</a:t>
            </a:r>
            <a:br>
              <a:rPr lang="en-US" dirty="0"/>
            </a:br>
            <a:r>
              <a:rPr lang="en-US" dirty="0"/>
              <a:t>manage multiple devices</a:t>
            </a:r>
          </a:p>
          <a:p>
            <a:r>
              <a:rPr lang="en-US" dirty="0"/>
              <a:t>Advantages:</a:t>
            </a:r>
          </a:p>
          <a:p>
            <a:pPr lvl="1">
              <a:buSzPct val="85000"/>
            </a:pPr>
            <a:r>
              <a:rPr lang="en-US" dirty="0"/>
              <a:t>Easy to manage your network</a:t>
            </a:r>
          </a:p>
          <a:p>
            <a:pPr lvl="1">
              <a:buSzPct val="85000"/>
            </a:pPr>
            <a:r>
              <a:rPr lang="en-US" dirty="0"/>
              <a:t>Saves time</a:t>
            </a:r>
          </a:p>
          <a:p>
            <a:pPr lvl="1">
              <a:buSzPct val="85000"/>
            </a:pPr>
            <a:r>
              <a:rPr lang="en-US" dirty="0"/>
              <a:t>Cost effective</a:t>
            </a:r>
          </a:p>
          <a:p>
            <a:pPr lvl="1">
              <a:buSzPct val="85000"/>
            </a:pPr>
            <a:r>
              <a:rPr lang="en-US" dirty="0"/>
              <a:t>Decreases downtime</a:t>
            </a:r>
          </a:p>
          <a:p>
            <a:pPr lvl="1">
              <a:buSzPct val="85000"/>
            </a:pPr>
            <a:r>
              <a:rPr lang="en-US" dirty="0"/>
              <a:t>…more?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06ABB-B663-49D5-89E3-B787FF17AE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A close up of a computer&#10;&#10;Description automatically generated">
            <a:extLst>
              <a:ext uri="{FF2B5EF4-FFF2-40B4-BE49-F238E27FC236}">
                <a16:creationId xmlns:a16="http://schemas.microsoft.com/office/drawing/2014/main" id="{D5436050-5C28-413B-A24D-8818831F0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043" y="1567165"/>
            <a:ext cx="4486098" cy="42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41250"/>
      </p:ext>
    </p:extLst>
  </p:cSld>
  <p:clrMapOvr>
    <a:masterClrMapping/>
  </p:clrMapOvr>
  <p:transition spd="slow" advClick="0" advTm="5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2999E-9817-41D3-8902-E47B2052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NMS and protocols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4490EC-15D3-497E-9607-0DE06145D45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58815"/>
            <a:ext cx="11817350" cy="5202237"/>
          </a:xfrm>
        </p:spPr>
        <p:txBody>
          <a:bodyPr/>
          <a:lstStyle/>
          <a:p>
            <a:r>
              <a:rPr lang="en-US" dirty="0"/>
              <a:t>Quite often network management systems use these common</a:t>
            </a:r>
            <a:br>
              <a:rPr lang="en-US" dirty="0"/>
            </a:br>
            <a:r>
              <a:rPr lang="en-US" dirty="0"/>
              <a:t>protocols (any combination of them) to access the devices:</a:t>
            </a:r>
          </a:p>
          <a:p>
            <a:pPr lvl="1"/>
            <a:r>
              <a:rPr lang="en-US" dirty="0"/>
              <a:t>Simple Network Management Protocol (SNMP)</a:t>
            </a:r>
          </a:p>
          <a:p>
            <a:pPr lvl="1"/>
            <a:r>
              <a:rPr lang="en-US" dirty="0"/>
              <a:t>Telnet</a:t>
            </a:r>
          </a:p>
          <a:p>
            <a:pPr lvl="1"/>
            <a:r>
              <a:rPr lang="en-US" dirty="0"/>
              <a:t>SSH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3241D-264B-43DF-ABD4-91314C25C5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52272"/>
      </p:ext>
    </p:extLst>
  </p:cSld>
  <p:clrMapOvr>
    <a:masterClrMapping/>
  </p:clrMapOvr>
  <p:transition spd="slow" advClick="0" advTm="5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814D13-8B10-449A-ACDF-10D64A29A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management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070C9-BAE5-43AD-AD68-D00CE19269B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5491163"/>
            <a:ext cx="12192000" cy="7117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dirty="0">
                <a:latin typeface="+mj-lt"/>
                <a:cs typeface="Arial" pitchFamily="34" charset="0"/>
              </a:rPr>
              <a:t>SNMP overview</a:t>
            </a:r>
          </a:p>
        </p:txBody>
      </p:sp>
    </p:spTree>
    <p:extLst>
      <p:ext uri="{BB962C8B-B14F-4D97-AF65-F5344CB8AC3E}">
        <p14:creationId xmlns:p14="http://schemas.microsoft.com/office/powerpoint/2010/main" val="1319941756"/>
      </p:ext>
    </p:extLst>
  </p:cSld>
  <p:clrMapOvr>
    <a:masterClrMapping/>
  </p:clrMapOvr>
  <p:transition spd="slow" advClick="0" advTm="5000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2814BC-08BD-4813-AD09-F9DE70A3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SNMP components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6C1E05-7FA1-414D-B142-2825A6A15FD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5" y="1295813"/>
            <a:ext cx="6322142" cy="5202237"/>
          </a:xfrm>
        </p:spPr>
        <p:txBody>
          <a:bodyPr/>
          <a:lstStyle/>
          <a:p>
            <a:r>
              <a:rPr lang="en-US" dirty="0"/>
              <a:t>Agent</a:t>
            </a:r>
          </a:p>
          <a:p>
            <a:r>
              <a:rPr lang="en-US" dirty="0"/>
              <a:t>Management station (NMS)</a:t>
            </a:r>
          </a:p>
          <a:p>
            <a:r>
              <a:rPr lang="en-US" dirty="0"/>
              <a:t>SNMP messages</a:t>
            </a:r>
          </a:p>
          <a:p>
            <a:r>
              <a:rPr lang="en-US" dirty="0"/>
              <a:t>Management information base (MIB)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EDA93-9EB0-403A-B839-699F611697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Свързано изображение">
            <a:extLst>
              <a:ext uri="{FF2B5EF4-FFF2-40B4-BE49-F238E27FC236}">
                <a16:creationId xmlns:a16="http://schemas.microsoft.com/office/drawing/2014/main" id="{9A4474DA-1F2A-46CC-8F73-93D76B1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83" y="1407645"/>
            <a:ext cx="4901804" cy="466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912249"/>
      </p:ext>
    </p:extLst>
  </p:cSld>
  <p:clrMapOvr>
    <a:masterClrMapping/>
  </p:clrMapOvr>
  <p:transition spd="slow" advClick="0" advTm="5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2814BC-08BD-4813-AD09-F9DE70A3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SNMP message types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6C1E05-7FA1-414D-B142-2825A6A15FD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2884" y="1406810"/>
            <a:ext cx="5983116" cy="461871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2"/>
                </a:solidFill>
              </a:rPr>
              <a:t>Get</a:t>
            </a:r>
            <a:r>
              <a:rPr lang="en-US" dirty="0"/>
              <a:t> - Read only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Set</a:t>
            </a:r>
            <a:r>
              <a:rPr lang="en-US" dirty="0"/>
              <a:t> - Read/Write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C000"/>
                </a:solidFill>
              </a:rPr>
              <a:t>Trap</a:t>
            </a:r>
            <a:r>
              <a:rPr lang="en-US" dirty="0"/>
              <a:t> - generated by the agent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EDA93-9EB0-403A-B839-699F611697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 descr="Свързано изображение">
            <a:extLst>
              <a:ext uri="{FF2B5EF4-FFF2-40B4-BE49-F238E27FC236}">
                <a16:creationId xmlns:a16="http://schemas.microsoft.com/office/drawing/2014/main" id="{12B7B151-B91C-4E71-A903-CF17586C9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83" y="1407645"/>
            <a:ext cx="4901804" cy="466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1A8BA63-BDA5-4F76-84A6-E7288A73906B}"/>
              </a:ext>
            </a:extLst>
          </p:cNvPr>
          <p:cNvSpPr/>
          <p:nvPr/>
        </p:nvSpPr>
        <p:spPr>
          <a:xfrm rot="1092705">
            <a:off x="8290888" y="1859538"/>
            <a:ext cx="223639" cy="2581116"/>
          </a:xfrm>
          <a:prstGeom prst="downArrow">
            <a:avLst>
              <a:gd name="adj1" fmla="val 50000"/>
              <a:gd name="adj2" fmla="val 14354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E3568E8-BFCB-4A56-BFDD-D4B96AA98C78}"/>
              </a:ext>
            </a:extLst>
          </p:cNvPr>
          <p:cNvSpPr/>
          <p:nvPr/>
        </p:nvSpPr>
        <p:spPr>
          <a:xfrm rot="5400000">
            <a:off x="8769235" y="3018100"/>
            <a:ext cx="2357172" cy="263994"/>
          </a:xfrm>
          <a:prstGeom prst="rightArrow">
            <a:avLst>
              <a:gd name="adj1" fmla="val 50000"/>
              <a:gd name="adj2" fmla="val 10607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46DD34C-CE6A-4DBF-8076-A4C7AE640B95}"/>
              </a:ext>
            </a:extLst>
          </p:cNvPr>
          <p:cNvSpPr/>
          <p:nvPr/>
        </p:nvSpPr>
        <p:spPr>
          <a:xfrm rot="15579311">
            <a:off x="9254185" y="2926826"/>
            <a:ext cx="2532482" cy="264839"/>
          </a:xfrm>
          <a:prstGeom prst="rightArrow">
            <a:avLst>
              <a:gd name="adj1" fmla="val 50000"/>
              <a:gd name="adj2" fmla="val 10645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515108847"/>
      </p:ext>
    </p:extLst>
  </p:cSld>
  <p:clrMapOvr>
    <a:masterClrMapping/>
  </p:clrMapOvr>
  <p:transition spd="slow" advClick="0" advTm="5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F1B3E8-2ABB-453F-819A-476D091B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SNMP MIB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635EAD-D5AD-4A25-9DB1-3E8DD5E36CB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646" y="1311670"/>
            <a:ext cx="5866960" cy="5202237"/>
          </a:xfrm>
        </p:spPr>
        <p:txBody>
          <a:bodyPr>
            <a:normAutofit/>
          </a:bodyPr>
          <a:lstStyle/>
          <a:p>
            <a:r>
              <a:rPr lang="en-US" sz="3200" dirty="0"/>
              <a:t>MIB: Management Information Base</a:t>
            </a:r>
          </a:p>
          <a:p>
            <a:r>
              <a:rPr lang="en-US" sz="3200" dirty="0"/>
              <a:t>Collection of information </a:t>
            </a:r>
            <a:br>
              <a:rPr lang="en-US" sz="3200" dirty="0"/>
            </a:br>
            <a:r>
              <a:rPr lang="en-US" sz="3200" dirty="0"/>
              <a:t>organized hierarchically</a:t>
            </a:r>
          </a:p>
          <a:p>
            <a:r>
              <a:rPr lang="en-US" sz="3200" dirty="0"/>
              <a:t>Each entry in MIB is addressed through OID (object ID)</a:t>
            </a:r>
          </a:p>
          <a:p>
            <a:r>
              <a:rPr lang="en-US" sz="3200" dirty="0"/>
              <a:t>MIB structure must be known by the NMS and the agents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3FD20-24C2-4A15-B1D3-D141172959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2" descr="Image result for snmp mib">
            <a:extLst>
              <a:ext uri="{FF2B5EF4-FFF2-40B4-BE49-F238E27FC236}">
                <a16:creationId xmlns:a16="http://schemas.microsoft.com/office/drawing/2014/main" id="{4B4B0698-33CF-4E52-AF63-E3339080E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44" y="1855043"/>
            <a:ext cx="6014210" cy="364948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655175"/>
      </p:ext>
    </p:extLst>
  </p:cSld>
  <p:clrMapOvr>
    <a:masterClrMapping/>
  </p:clrMapOvr>
  <p:transition spd="slow" advClick="0" advTm="5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6B5734-C27B-4FAF-BEF0-605654D7B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SNMP versions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F4BFFA-334A-460B-9F6F-3192E6FAAC6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9511" y="1304925"/>
            <a:ext cx="11817350" cy="5400675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dirty="0"/>
              <a:t>SNMP v1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poor security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not very good performance</a:t>
            </a:r>
          </a:p>
          <a:p>
            <a:r>
              <a:rPr lang="en-US" dirty="0"/>
              <a:t>SNMP v2c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poor security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better performance</a:t>
            </a:r>
          </a:p>
          <a:p>
            <a:r>
              <a:rPr lang="en-US" dirty="0"/>
              <a:t>SNMP v3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Secure and with good performance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More difficult to configure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8F7AB-320B-48C5-B7B6-D35925333F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625065"/>
      </p:ext>
    </p:extLst>
  </p:cSld>
  <p:clrMapOvr>
    <a:masterClrMapping/>
  </p:clrMapOvr>
  <p:transition spd="slow" advClick="0" advTm="5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814D13-8B10-449A-ACDF-10D64A29A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28339875"/>
      </p:ext>
    </p:extLst>
  </p:cSld>
  <p:clrMapOvr>
    <a:masterClrMapping/>
  </p:clrMapOvr>
  <p:transition spd="slow" advClick="0" advTm="5000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8182463" cy="4918359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Virtualization and networking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Network management systems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Demonstration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endParaRPr lang="en-US" dirty="0"/>
          </a:p>
          <a:p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ransition spd="slow" advClick="0" advTm="500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437A4-8928-457B-8111-0AC721AFD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114" y="3676960"/>
            <a:ext cx="915034" cy="6782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6F2DAF-9555-475A-9464-153974AF6D37}"/>
              </a:ext>
            </a:extLst>
          </p:cNvPr>
          <p:cNvSpPr/>
          <p:nvPr/>
        </p:nvSpPr>
        <p:spPr bwMode="auto">
          <a:xfrm>
            <a:off x="240530" y="1865138"/>
            <a:ext cx="4545574" cy="2210764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EBF12-3923-4F5A-8B1F-AB2E8C461CFC}"/>
              </a:ext>
            </a:extLst>
          </p:cNvPr>
          <p:cNvSpPr txBox="1"/>
          <p:nvPr/>
        </p:nvSpPr>
        <p:spPr>
          <a:xfrm>
            <a:off x="240530" y="4070666"/>
            <a:ext cx="4545573" cy="4753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/>
              <a:t>Windows 10 Hyper-V host with VMware Player</a:t>
            </a:r>
          </a:p>
        </p:txBody>
      </p:sp>
      <p:pic>
        <p:nvPicPr>
          <p:cNvPr id="1028" name="Picture 4" descr="https://png.pngtree.com/svg/20170919/node_other_server__1247328.png">
            <a:extLst>
              <a:ext uri="{FF2B5EF4-FFF2-40B4-BE49-F238E27FC236}">
                <a16:creationId xmlns:a16="http://schemas.microsoft.com/office/drawing/2014/main" id="{C9EBDF72-1243-4022-93A8-07893DE44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8" y="2447871"/>
            <a:ext cx="1025202" cy="10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A6A30E-EEAF-4368-BC47-7D05DF68C022}"/>
              </a:ext>
            </a:extLst>
          </p:cNvPr>
          <p:cNvSpPr txBox="1"/>
          <p:nvPr/>
        </p:nvSpPr>
        <p:spPr>
          <a:xfrm>
            <a:off x="365985" y="1865138"/>
            <a:ext cx="1046532" cy="680224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dirty="0">
                <a:solidFill>
                  <a:schemeClr val="bg2"/>
                </a:solidFill>
              </a:rPr>
              <a:t>HPE IMC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dirty="0">
                <a:solidFill>
                  <a:schemeClr val="bg2"/>
                </a:solidFill>
              </a:rPr>
              <a:t>(WS 2019)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956F69-8204-4A73-8EE9-DC9F4C249F8D}"/>
              </a:ext>
            </a:extLst>
          </p:cNvPr>
          <p:cNvSpPr/>
          <p:nvPr/>
        </p:nvSpPr>
        <p:spPr bwMode="auto">
          <a:xfrm>
            <a:off x="7452411" y="1865138"/>
            <a:ext cx="4526426" cy="2205526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1C5D13-08FB-474A-90D8-D7AF0FE2143E}"/>
              </a:ext>
            </a:extLst>
          </p:cNvPr>
          <p:cNvSpPr txBox="1"/>
          <p:nvPr/>
        </p:nvSpPr>
        <p:spPr>
          <a:xfrm>
            <a:off x="7452411" y="4070826"/>
            <a:ext cx="4526426" cy="4753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/>
              <a:t>Windows 10 Hyper-V host with VMware Player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BF8609-75C0-4716-90E3-112D2DB25D5B}"/>
              </a:ext>
            </a:extLst>
          </p:cNvPr>
          <p:cNvSpPr txBox="1"/>
          <p:nvPr/>
        </p:nvSpPr>
        <p:spPr>
          <a:xfrm>
            <a:off x="343170" y="3446115"/>
            <a:ext cx="1025203" cy="44323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dirty="0">
                <a:solidFill>
                  <a:schemeClr val="bg2"/>
                </a:solidFill>
              </a:rPr>
              <a:t>10.1.1.1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0B40F3-0D1F-4C24-9A20-D3818C8DAEB0}"/>
              </a:ext>
            </a:extLst>
          </p:cNvPr>
          <p:cNvSpPr txBox="1"/>
          <p:nvPr/>
        </p:nvSpPr>
        <p:spPr>
          <a:xfrm>
            <a:off x="9715624" y="3460517"/>
            <a:ext cx="2043887" cy="44323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dirty="0">
                <a:solidFill>
                  <a:schemeClr val="bg2"/>
                </a:solidFill>
              </a:rPr>
              <a:t>10.1.1.6 and 10.1.1.7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3CC37F-EFE8-4E89-A757-8AF390D41CF5}"/>
              </a:ext>
            </a:extLst>
          </p:cNvPr>
          <p:cNvSpPr txBox="1"/>
          <p:nvPr/>
        </p:nvSpPr>
        <p:spPr>
          <a:xfrm>
            <a:off x="5609557" y="4308345"/>
            <a:ext cx="1055626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/>
              <a:t>10.1.1.4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634594-12FE-4088-9295-C074B511D224}"/>
              </a:ext>
            </a:extLst>
          </p:cNvPr>
          <p:cNvSpPr txBox="1"/>
          <p:nvPr/>
        </p:nvSpPr>
        <p:spPr>
          <a:xfrm>
            <a:off x="1832315" y="4537233"/>
            <a:ext cx="1247723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/>
              <a:t>10.1.1.100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FA130-0694-40AD-9C8B-762679AF313E}"/>
              </a:ext>
            </a:extLst>
          </p:cNvPr>
          <p:cNvSpPr txBox="1"/>
          <p:nvPr/>
        </p:nvSpPr>
        <p:spPr>
          <a:xfrm>
            <a:off x="9026867" y="4514054"/>
            <a:ext cx="1247723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1600"/>
            </a:lvl1pPr>
          </a:lstStyle>
          <a:p>
            <a:r>
              <a:rPr lang="en-US" dirty="0"/>
              <a:t>10.1.1.200</a:t>
            </a:r>
          </a:p>
        </p:txBody>
      </p:sp>
      <p:pic>
        <p:nvPicPr>
          <p:cNvPr id="28" name="Picture 12" descr="https://i.kisscc0.com/20180813/cqw/kisscc0-graphics-cards-video-adapters-conventional-pci-c-pci-video-card-icon-5b7226680cf866.0339135915342075920531.png">
            <a:extLst>
              <a:ext uri="{FF2B5EF4-FFF2-40B4-BE49-F238E27FC236}">
                <a16:creationId xmlns:a16="http://schemas.microsoft.com/office/drawing/2014/main" id="{D889F151-3CBB-45E0-8E0F-698652B61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899" y="3544855"/>
            <a:ext cx="638437" cy="63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CDF55AA-120D-48DB-8B15-98A6E1407423}"/>
              </a:ext>
            </a:extLst>
          </p:cNvPr>
          <p:cNvCxnSpPr>
            <a:cxnSpLocks/>
          </p:cNvCxnSpPr>
          <p:nvPr/>
        </p:nvCxnSpPr>
        <p:spPr>
          <a:xfrm>
            <a:off x="1091243" y="2982816"/>
            <a:ext cx="3554906" cy="966871"/>
          </a:xfrm>
          <a:prstGeom prst="bentConnector3">
            <a:avLst>
              <a:gd name="adj1" fmla="val 16757"/>
            </a:avLst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https://i.kisscc0.com/20180813/cqw/kisscc0-graphics-cards-video-adapters-conventional-pci-c-pci-video-card-icon-5b7226680cf866.0339135915342075920531.png">
            <a:extLst>
              <a:ext uri="{FF2B5EF4-FFF2-40B4-BE49-F238E27FC236}">
                <a16:creationId xmlns:a16="http://schemas.microsoft.com/office/drawing/2014/main" id="{508BF4AA-770D-4A32-8714-6EEEC08BA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65620" y="3570061"/>
            <a:ext cx="590456" cy="59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0DB5E6E-510C-46C9-8640-1AB8F2AF2B2D}"/>
              </a:ext>
            </a:extLst>
          </p:cNvPr>
          <p:cNvGrpSpPr/>
          <p:nvPr/>
        </p:nvGrpSpPr>
        <p:grpSpPr>
          <a:xfrm>
            <a:off x="1971201" y="2116643"/>
            <a:ext cx="1108837" cy="1257211"/>
            <a:chOff x="8513152" y="3192487"/>
            <a:chExt cx="1108837" cy="1257211"/>
          </a:xfrm>
        </p:grpSpPr>
        <p:pic>
          <p:nvPicPr>
            <p:cNvPr id="1032" name="Picture 8" descr="https://www.techbuyer.com/media/catalog/product/cache/10f519365b01716ddb90abc57de5a837/J/8/J8753A_9.png">
              <a:extLst>
                <a:ext uri="{FF2B5EF4-FFF2-40B4-BE49-F238E27FC236}">
                  <a16:creationId xmlns:a16="http://schemas.microsoft.com/office/drawing/2014/main" id="{66FF9FC2-A837-4E95-B9BD-6753AA704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3152" y="3414105"/>
              <a:ext cx="1108837" cy="8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589464-DD3A-4FD9-8088-8B0A64A15B70}"/>
                </a:ext>
              </a:extLst>
            </p:cNvPr>
            <p:cNvSpPr txBox="1"/>
            <p:nvPr/>
          </p:nvSpPr>
          <p:spPr>
            <a:xfrm>
              <a:off x="8627660" y="3192487"/>
              <a:ext cx="663287" cy="443236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400" dirty="0">
                  <a:solidFill>
                    <a:schemeClr val="bg2"/>
                  </a:solidFill>
                </a:rPr>
                <a:t>VSR1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D5C839-CD59-4470-8B2B-A86BEC8B3C2E}"/>
                </a:ext>
              </a:extLst>
            </p:cNvPr>
            <p:cNvSpPr txBox="1"/>
            <p:nvPr/>
          </p:nvSpPr>
          <p:spPr>
            <a:xfrm>
              <a:off x="8565590" y="4006462"/>
              <a:ext cx="938552" cy="443236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400" dirty="0">
                  <a:solidFill>
                    <a:schemeClr val="bg2"/>
                  </a:solidFill>
                </a:rPr>
                <a:t>10.1.1.2</a:t>
              </a:r>
            </a:p>
          </p:txBody>
        </p:sp>
      </p:grpSp>
      <p:cxnSp>
        <p:nvCxnSpPr>
          <p:cNvPr id="1069" name="Connector: Elbow 1068">
            <a:extLst>
              <a:ext uri="{FF2B5EF4-FFF2-40B4-BE49-F238E27FC236}">
                <a16:creationId xmlns:a16="http://schemas.microsoft.com/office/drawing/2014/main" id="{37D7F174-1A82-42AA-8E72-685278DEAB46}"/>
              </a:ext>
            </a:extLst>
          </p:cNvPr>
          <p:cNvCxnSpPr>
            <a:cxnSpLocks/>
          </p:cNvCxnSpPr>
          <p:nvPr/>
        </p:nvCxnSpPr>
        <p:spPr>
          <a:xfrm rot="10800000">
            <a:off x="2748999" y="2771522"/>
            <a:ext cx="1918481" cy="1032726"/>
          </a:xfrm>
          <a:prstGeom prst="bentConnector3">
            <a:avLst>
              <a:gd name="adj1" fmla="val 70569"/>
            </a:avLst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Connector: Elbow 1065">
            <a:extLst>
              <a:ext uri="{FF2B5EF4-FFF2-40B4-BE49-F238E27FC236}">
                <a16:creationId xmlns:a16="http://schemas.microsoft.com/office/drawing/2014/main" id="{751F5577-3D23-4890-B0AF-688DD3DFEB00}"/>
              </a:ext>
            </a:extLst>
          </p:cNvPr>
          <p:cNvCxnSpPr>
            <a:cxnSpLocks/>
            <a:stCxn id="28" idx="3"/>
            <a:endCxn id="100" idx="1"/>
          </p:cNvCxnSpPr>
          <p:nvPr/>
        </p:nvCxnSpPr>
        <p:spPr>
          <a:xfrm flipV="1">
            <a:off x="7748336" y="2977639"/>
            <a:ext cx="1819262" cy="885932"/>
          </a:xfrm>
          <a:prstGeom prst="bentConnector3">
            <a:avLst>
              <a:gd name="adj1" fmla="val 80716"/>
            </a:avLst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EB197AA-A051-4EA4-A3FF-D34E71E66DEF}"/>
              </a:ext>
            </a:extLst>
          </p:cNvPr>
          <p:cNvGrpSpPr/>
          <p:nvPr/>
        </p:nvGrpSpPr>
        <p:grpSpPr>
          <a:xfrm>
            <a:off x="3450078" y="2123409"/>
            <a:ext cx="1108837" cy="1245333"/>
            <a:chOff x="3628709" y="2025769"/>
            <a:chExt cx="1108837" cy="1245333"/>
          </a:xfrm>
        </p:grpSpPr>
        <p:pic>
          <p:nvPicPr>
            <p:cNvPr id="24" name="Picture 8" descr="https://www.techbuyer.com/media/catalog/product/cache/10f519365b01716ddb90abc57de5a837/J/8/J8753A_9.png">
              <a:extLst>
                <a:ext uri="{FF2B5EF4-FFF2-40B4-BE49-F238E27FC236}">
                  <a16:creationId xmlns:a16="http://schemas.microsoft.com/office/drawing/2014/main" id="{DEEEE74C-EF8A-4C0A-BF0D-1114B6081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709" y="2247387"/>
              <a:ext cx="1108837" cy="83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68B03E-0731-4F40-955A-2C55C7CEFD92}"/>
                </a:ext>
              </a:extLst>
            </p:cNvPr>
            <p:cNvSpPr txBox="1"/>
            <p:nvPr/>
          </p:nvSpPr>
          <p:spPr>
            <a:xfrm>
              <a:off x="3764761" y="2025769"/>
              <a:ext cx="663287" cy="443236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400" dirty="0">
                  <a:solidFill>
                    <a:schemeClr val="bg2"/>
                  </a:solidFill>
                </a:rPr>
                <a:t>VSR2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2FDF16E-A729-4388-B8C2-3D80EB27914F}"/>
                </a:ext>
              </a:extLst>
            </p:cNvPr>
            <p:cNvSpPr txBox="1"/>
            <p:nvPr/>
          </p:nvSpPr>
          <p:spPr>
            <a:xfrm>
              <a:off x="3635123" y="2827866"/>
              <a:ext cx="938552" cy="443236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 sz="1400">
                  <a:solidFill>
                    <a:schemeClr val="bg2"/>
                  </a:solidFill>
                </a:defRPr>
              </a:lvl1pPr>
            </a:lstStyle>
            <a:p>
              <a:r>
                <a:rPr lang="en-US" dirty="0"/>
                <a:t>10.1.1.3</a:t>
              </a:r>
            </a:p>
          </p:txBody>
        </p:sp>
      </p:grpSp>
      <p:pic>
        <p:nvPicPr>
          <p:cNvPr id="82" name="Picture 4" descr="https://png.pngtree.com/svg/20170919/node_other_server__1247328.png">
            <a:extLst>
              <a:ext uri="{FF2B5EF4-FFF2-40B4-BE49-F238E27FC236}">
                <a16:creationId xmlns:a16="http://schemas.microsoft.com/office/drawing/2014/main" id="{0DA06018-15D3-4575-9906-0667D1327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731" y="2486395"/>
            <a:ext cx="1025202" cy="10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5B7AAF1A-D974-4EC7-9360-83056C598959}"/>
              </a:ext>
            </a:extLst>
          </p:cNvPr>
          <p:cNvSpPr txBox="1"/>
          <p:nvPr/>
        </p:nvSpPr>
        <p:spPr>
          <a:xfrm>
            <a:off x="7884353" y="1900530"/>
            <a:ext cx="1106677" cy="680224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dirty="0">
                <a:solidFill>
                  <a:schemeClr val="bg2"/>
                </a:solidFill>
              </a:rPr>
              <a:t>DNS Server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dirty="0">
                <a:solidFill>
                  <a:schemeClr val="bg2"/>
                </a:solidFill>
              </a:rPr>
              <a:t>(WS 2019)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74DED-0450-4C3B-84B8-3311D494DA6B}"/>
              </a:ext>
            </a:extLst>
          </p:cNvPr>
          <p:cNvSpPr txBox="1"/>
          <p:nvPr/>
        </p:nvSpPr>
        <p:spPr>
          <a:xfrm>
            <a:off x="10220799" y="2019024"/>
            <a:ext cx="693167" cy="443236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dirty="0">
                <a:solidFill>
                  <a:schemeClr val="bg2"/>
                </a:solidFill>
              </a:rPr>
              <a:t>GNS3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F5489DD-6833-46B3-AA87-AF7E1F0307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10168" y="3112104"/>
            <a:ext cx="987398" cy="337862"/>
          </a:xfrm>
          <a:prstGeom prst="bentConnector3">
            <a:avLst>
              <a:gd name="adj1" fmla="val 61373"/>
            </a:avLst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09EC6A72-CF11-44F7-A7BA-992DBDB00E5A}"/>
              </a:ext>
            </a:extLst>
          </p:cNvPr>
          <p:cNvCxnSpPr>
            <a:cxnSpLocks/>
          </p:cNvCxnSpPr>
          <p:nvPr/>
        </p:nvCxnSpPr>
        <p:spPr>
          <a:xfrm rot="5400000">
            <a:off x="7541371" y="3086908"/>
            <a:ext cx="721326" cy="545503"/>
          </a:xfrm>
          <a:prstGeom prst="bentConnector3">
            <a:avLst>
              <a:gd name="adj1" fmla="val 331"/>
            </a:avLst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85C10F8-D8CB-4DFF-9F84-321B9EADC75C}"/>
              </a:ext>
            </a:extLst>
          </p:cNvPr>
          <p:cNvSpPr txBox="1"/>
          <p:nvPr/>
        </p:nvSpPr>
        <p:spPr>
          <a:xfrm>
            <a:off x="7996206" y="3408846"/>
            <a:ext cx="1025203" cy="44323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dirty="0">
                <a:solidFill>
                  <a:schemeClr val="bg2"/>
                </a:solidFill>
              </a:rPr>
              <a:t>10.1.1.5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861BC339-7B4A-49B3-B5CB-E15B971D9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7598" y="2438638"/>
            <a:ext cx="2099932" cy="1078001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4C18EF0C-1E23-4FB6-9503-B897632149BC}"/>
              </a:ext>
            </a:extLst>
          </p:cNvPr>
          <p:cNvCxnSpPr>
            <a:cxnSpLocks/>
            <a:endCxn id="1036" idx="1"/>
          </p:cNvCxnSpPr>
          <p:nvPr/>
        </p:nvCxnSpPr>
        <p:spPr>
          <a:xfrm flipH="1">
            <a:off x="5156076" y="3865289"/>
            <a:ext cx="71132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C4EEA89-910E-4A97-8940-E593871C5D54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6250940" y="3863571"/>
            <a:ext cx="85895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381199"/>
      </p:ext>
    </p:extLst>
  </p:cSld>
  <p:clrMapOvr>
    <a:masterClrMapping/>
  </p:clrMapOvr>
  <p:transition spd="slow" advClick="0" advTm="500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655763"/>
            <a:ext cx="8635244" cy="4741430"/>
            <a:chOff x="472012" y="1630370"/>
            <a:chExt cx="3799787" cy="4446860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2" y="1630370"/>
              <a:ext cx="3799787" cy="4446860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>
                  <a:solidFill>
                    <a:schemeClr val="bg2"/>
                  </a:solidFill>
                </a:rPr>
                <a:t>Virtualization and networking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>
                  <a:solidFill>
                    <a:schemeClr val="bg2"/>
                  </a:solidFill>
                </a:rPr>
                <a:t>Network management systems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r>
                <a:rPr lang="en-US" sz="3200" dirty="0">
                  <a:solidFill>
                    <a:schemeClr val="bg2"/>
                  </a:solidFill>
                </a:rPr>
                <a:t>Demonstration</a:t>
              </a:r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en-US" sz="3200" dirty="0"/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en-US" sz="3200" dirty="0"/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5647" y="3276600"/>
            <a:ext cx="2883428" cy="31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ransition spd="slow" advClick="0" advTm="5000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5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585251" y="2823602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58" y="1068463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517" y="1367878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" t="16985" r="2532" b="21422"/>
          <a:stretch/>
        </p:blipFill>
        <p:spPr>
          <a:xfrm>
            <a:off x="3593620" y="3099687"/>
            <a:ext cx="4455001" cy="540001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1249982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029" y="1793140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877702" y="5756803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2" y="4261665"/>
            <a:ext cx="1827471" cy="1092173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D90A1DB9-C677-4980-898B-02F96A34874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30252" r="7839" b="28040"/>
          <a:stretch/>
        </p:blipFill>
        <p:spPr>
          <a:xfrm>
            <a:off x="8454322" y="4248225"/>
            <a:ext cx="2700000" cy="765000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11" y="4109323"/>
            <a:ext cx="3711886" cy="1327171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322" y="5499000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500" y="5436494"/>
            <a:ext cx="2391414" cy="11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0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F98D6B-A014-49DE-BFE5-4440AB634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88" y="1804627"/>
            <a:ext cx="4042163" cy="399123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4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1942" y="1179586"/>
            <a:ext cx="8693332" cy="54885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Education, Profession and Job for Software Developers</a:t>
            </a:r>
          </a:p>
          <a:p>
            <a:pPr lvl="1"/>
            <a:r>
              <a:rPr lang="en-US" sz="2999" noProof="1">
                <a:hlinkClick r:id="rId3"/>
              </a:rPr>
              <a:t>softuni.bg</a:t>
            </a:r>
            <a:r>
              <a:rPr lang="en-US" sz="2999" noProof="1"/>
              <a:t>, </a:t>
            </a:r>
            <a:r>
              <a:rPr lang="en-US" sz="2799" dirty="0">
                <a:hlinkClick r:id="rId4"/>
              </a:rPr>
              <a:t>about.softuni.bg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/>
            <a:r>
              <a:rPr lang="en-US" sz="2999" noProof="1">
                <a:hlinkClick r:id="rId5"/>
              </a:rPr>
              <a:t>softuni.foundation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lvl="1"/>
            <a:r>
              <a:rPr lang="en-US" sz="2999" noProof="1">
                <a:hlinkClick r:id="rId6"/>
              </a:rPr>
              <a:t>facebook.com/SoftwareUniversity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lvl="1"/>
            <a:r>
              <a:rPr lang="en-US" sz="2999" dirty="0">
                <a:hlinkClick r:id="rId7"/>
              </a:rPr>
              <a:t>forum.softuni.bg</a:t>
            </a:r>
            <a:endParaRPr lang="en-US" sz="2999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1557" y="6506199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1336B-A9D5-4918-847A-CDE347E37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Virtualization and networking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5DF76-2B06-4FBE-9F56-C6B583B643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47281"/>
      </p:ext>
    </p:extLst>
  </p:cSld>
  <p:clrMapOvr>
    <a:masterClrMapping/>
  </p:clrMapOvr>
  <p:transition spd="slow" advClick="0" advTm="5000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47D9B0-F785-4164-82BE-0A2A1330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virtualization?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2C740-2D24-4EFA-9BFB-ACBAB4EA221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15932" y="1555013"/>
            <a:ext cx="6062400" cy="5202237"/>
          </a:xfrm>
        </p:spPr>
        <p:txBody>
          <a:bodyPr>
            <a:normAutofit/>
          </a:bodyPr>
          <a:lstStyle/>
          <a:p>
            <a:r>
              <a:rPr lang="en-US" sz="3200" dirty="0"/>
              <a:t>You get the most out of your </a:t>
            </a:r>
            <a:br>
              <a:rPr lang="en-US" sz="3200" dirty="0"/>
            </a:br>
            <a:r>
              <a:rPr lang="en-US" sz="3200" dirty="0"/>
              <a:t>server hardware</a:t>
            </a:r>
          </a:p>
          <a:p>
            <a:r>
              <a:rPr lang="en-US" sz="3200" dirty="0"/>
              <a:t>Easier configuration, for </a:t>
            </a:r>
            <a:br>
              <a:rPr lang="en-US" sz="3200" dirty="0"/>
            </a:br>
            <a:r>
              <a:rPr lang="en-US" sz="3200" dirty="0"/>
              <a:t>redundancy and backup</a:t>
            </a:r>
          </a:p>
          <a:p>
            <a:r>
              <a:rPr lang="en-US" sz="3200" dirty="0"/>
              <a:t>Simplified management</a:t>
            </a:r>
          </a:p>
          <a:p>
            <a:r>
              <a:rPr lang="en-US" sz="3200" dirty="0"/>
              <a:t>Fast provisioning of new </a:t>
            </a:r>
            <a:br>
              <a:rPr lang="en-US" sz="3200" dirty="0"/>
            </a:br>
            <a:r>
              <a:rPr lang="en-US" sz="3200" dirty="0"/>
              <a:t>machines</a:t>
            </a:r>
          </a:p>
          <a:p>
            <a:r>
              <a:rPr lang="en-US" sz="3200" dirty="0"/>
              <a:t>Saves energy and costs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2B69C-5A61-42F1-8CC8-C2BBAC67CD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C653F3-E807-4258-8CB4-6434AEE76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" y="1739647"/>
            <a:ext cx="5978383" cy="483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1408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3A90A6-1D22-4478-A10B-A346D3F8A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OS virtualization</a:t>
            </a:r>
          </a:p>
          <a:p>
            <a:r>
              <a:rPr lang="en-US" dirty="0"/>
              <a:t>Application virtualization</a:t>
            </a:r>
          </a:p>
          <a:p>
            <a:r>
              <a:rPr lang="en-US" dirty="0"/>
              <a:t>Network virtualization</a:t>
            </a:r>
          </a:p>
          <a:p>
            <a:r>
              <a:rPr lang="en-US" dirty="0"/>
              <a:t>Storage virtualization</a:t>
            </a:r>
          </a:p>
          <a:p>
            <a:r>
              <a:rPr lang="en-US" dirty="0"/>
              <a:t>Others…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C9E693-0C94-4A34-8F39-15DD491E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virtualization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BE8B2-1F74-4D63-9DCB-AA3B26DF71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04124"/>
      </p:ext>
    </p:extLst>
  </p:cSld>
  <p:clrMapOvr>
    <a:masterClrMapping/>
  </p:clrMapOvr>
  <p:transition spd="slow" advClick="0" advTm="5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585BC5-43F5-41FC-840C-9EA6BEBEE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virtualization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89843-2D32-4306-A5D4-E1C5EF1DED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0" name="Picture 2" descr="https://slideplayer.com/slide/6397039/22/images/6/Hypervisor+Types+Type+1+%28+bare-metal+%29+Type+2+%28+hosted+%29+VM1+VM2+Guest.jpg">
            <a:extLst>
              <a:ext uri="{FF2B5EF4-FFF2-40B4-BE49-F238E27FC236}">
                <a16:creationId xmlns:a16="http://schemas.microsoft.com/office/drawing/2014/main" id="{8DA58936-14F5-4C25-A36D-61CFC8E5C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4" t="-36" r="-316" b="5621"/>
          <a:stretch/>
        </p:blipFill>
        <p:spPr bwMode="auto">
          <a:xfrm>
            <a:off x="2159497" y="1232078"/>
            <a:ext cx="7536955" cy="540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80721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DC3B8D-9434-44B4-A465-999AEA3C3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Hyper-V and virtual networks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0AF70D-50D6-49DF-8181-871143CC0CD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7325" y="1195388"/>
            <a:ext cx="11817350" cy="5202237"/>
          </a:xfrm>
        </p:spPr>
        <p:txBody>
          <a:bodyPr/>
          <a:lstStyle/>
          <a:p>
            <a:r>
              <a:rPr lang="en-US" dirty="0"/>
              <a:t>In Hyper-V, when you create a new network, you create a new </a:t>
            </a:r>
            <a:br>
              <a:rPr lang="en-US" dirty="0"/>
            </a:br>
            <a:r>
              <a:rPr lang="en-US" u="sng" dirty="0"/>
              <a:t>virtual switch</a:t>
            </a:r>
          </a:p>
          <a:p>
            <a:r>
              <a:rPr lang="en-US" dirty="0"/>
              <a:t>You can create different types of networking (switches), </a:t>
            </a:r>
            <a:br>
              <a:rPr lang="en-US" dirty="0"/>
            </a:br>
            <a:r>
              <a:rPr lang="en-US" dirty="0"/>
              <a:t>depending on your needs:</a:t>
            </a:r>
          </a:p>
          <a:p>
            <a:pPr lvl="1"/>
            <a:r>
              <a:rPr lang="en-US" dirty="0"/>
              <a:t>Private</a:t>
            </a:r>
          </a:p>
          <a:p>
            <a:pPr lvl="1"/>
            <a:r>
              <a:rPr lang="en-US" dirty="0"/>
              <a:t>Internal</a:t>
            </a:r>
          </a:p>
          <a:p>
            <a:pPr lvl="1"/>
            <a:r>
              <a:rPr lang="en-US" dirty="0"/>
              <a:t>External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E35E1-BA29-4C1A-A4A3-CCF912FBD4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65851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E927AF6-36D9-4958-9943-297460FA1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Hyper-V private network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B28622-96E3-4307-A040-A00C24E2E75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4" y="1337404"/>
            <a:ext cx="6506387" cy="5202237"/>
          </a:xfrm>
        </p:spPr>
        <p:txBody>
          <a:bodyPr/>
          <a:lstStyle/>
          <a:p>
            <a:r>
              <a:rPr lang="en-US" dirty="0"/>
              <a:t>Provides VM to VM connectivity only</a:t>
            </a:r>
          </a:p>
          <a:p>
            <a:r>
              <a:rPr lang="en-US" dirty="0"/>
              <a:t>No external communication</a:t>
            </a:r>
          </a:p>
          <a:p>
            <a:r>
              <a:rPr lang="en-US" dirty="0"/>
              <a:t>No communication with the host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7F22B-066B-421A-9B01-965C641D8A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E7C8C5-8CD3-4468-9B88-504BD43AA5FE}"/>
              </a:ext>
            </a:extLst>
          </p:cNvPr>
          <p:cNvGrpSpPr/>
          <p:nvPr/>
        </p:nvGrpSpPr>
        <p:grpSpPr>
          <a:xfrm>
            <a:off x="7505896" y="1470279"/>
            <a:ext cx="4381111" cy="4372653"/>
            <a:chOff x="7322186" y="1485604"/>
            <a:chExt cx="4381111" cy="4372653"/>
          </a:xfrm>
        </p:grpSpPr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CD886845-5975-431D-A0B3-9A8A1A29E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2186" y="1485604"/>
              <a:ext cx="4381111" cy="43726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0EEE70-3EE7-4FD0-A8B3-072390DCBE4C}"/>
                </a:ext>
              </a:extLst>
            </p:cNvPr>
            <p:cNvSpPr txBox="1"/>
            <p:nvPr/>
          </p:nvSpPr>
          <p:spPr>
            <a:xfrm>
              <a:off x="9374624" y="4469833"/>
              <a:ext cx="1776668" cy="507548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dirty="0"/>
                <a:t>Private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6633961"/>
      </p:ext>
    </p:extLst>
  </p:cSld>
  <p:clrMapOvr>
    <a:masterClrMapping/>
  </p:clrMapOvr>
  <p:transition spd="slow" advClick="0" advTm="5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E927AF6-36D9-4958-9943-297460FA1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Hyper-V internal network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B28622-96E3-4307-A040-A00C24E2E75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0404" y="1337404"/>
            <a:ext cx="6506387" cy="5202237"/>
          </a:xfrm>
        </p:spPr>
        <p:txBody>
          <a:bodyPr/>
          <a:lstStyle/>
          <a:p>
            <a:r>
              <a:rPr lang="en-US" dirty="0"/>
              <a:t>Provides VM to VM connectivity </a:t>
            </a:r>
          </a:p>
          <a:p>
            <a:r>
              <a:rPr lang="en-US" dirty="0"/>
              <a:t>Also provides communication </a:t>
            </a:r>
            <a:br>
              <a:rPr lang="en-US" dirty="0"/>
            </a:br>
            <a:r>
              <a:rPr lang="en-US" dirty="0"/>
              <a:t>with the host</a:t>
            </a:r>
          </a:p>
          <a:p>
            <a:r>
              <a:rPr lang="en-US" dirty="0"/>
              <a:t>No external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7F22B-066B-421A-9B01-965C641D8A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649F16-5293-43EA-8462-E23F23675FBD}"/>
              </a:ext>
            </a:extLst>
          </p:cNvPr>
          <p:cNvGrpSpPr/>
          <p:nvPr/>
        </p:nvGrpSpPr>
        <p:grpSpPr>
          <a:xfrm>
            <a:off x="7325823" y="1337404"/>
            <a:ext cx="4397909" cy="5293949"/>
            <a:chOff x="7325823" y="1337404"/>
            <a:chExt cx="4397909" cy="5293949"/>
          </a:xfrm>
        </p:grpSpPr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49E02C66-7BD4-4FE3-80EE-17FF899F0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5823" y="1337404"/>
              <a:ext cx="4397909" cy="529394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029CCE-F6F0-44F8-B149-6343A83BFEBE}"/>
                </a:ext>
              </a:extLst>
            </p:cNvPr>
            <p:cNvSpPr txBox="1"/>
            <p:nvPr/>
          </p:nvSpPr>
          <p:spPr>
            <a:xfrm>
              <a:off x="9395058" y="3938522"/>
              <a:ext cx="1858614" cy="507548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dirty="0"/>
                <a:t>Internal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6481107"/>
      </p:ext>
    </p:extLst>
  </p:cSld>
  <p:clrMapOvr>
    <a:masterClrMapping/>
  </p:clrMapOvr>
  <p:transition spd="slow" advClick="0" advTm="5000">
    <p:push dir="u"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aruba_title-library_16x9">
  <a:themeElements>
    <a:clrScheme name="Aruba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FF8300"/>
      </a:accent1>
      <a:accent2>
        <a:srgbClr val="004876"/>
      </a:accent2>
      <a:accent3>
        <a:srgbClr val="9FD4C9"/>
      </a:accent3>
      <a:accent4>
        <a:srgbClr val="646569"/>
      </a:accent4>
      <a:accent5>
        <a:srgbClr val="D5D654"/>
      </a:accent5>
      <a:accent6>
        <a:srgbClr val="008375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69|130">
      <a:srgbClr val="00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Aruba_16x9_Master-Template_011516" id="{98F542C7-6BD9-C440-BB04-DFFACAD10EEE}" vid="{5FA0B7F9-07F1-6042-A5FD-7637741C5961}"/>
    </a:ext>
  </a:extLst>
</a:theme>
</file>

<file path=ppt/theme/theme3.xml><?xml version="1.0" encoding="utf-8"?>
<a:theme xmlns:a="http://schemas.openxmlformats.org/drawingml/2006/main" name="2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22482</TotalTime>
  <Words>561</Words>
  <Application>Microsoft Office PowerPoint</Application>
  <PresentationFormat>Широк екран</PresentationFormat>
  <Paragraphs>152</Paragraphs>
  <Slides>25</Slides>
  <Notes>4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Заглавия на слайдовете</vt:lpstr>
      </vt:variant>
      <vt:variant>
        <vt:i4>25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Wingdings 2</vt:lpstr>
      <vt:lpstr>1_SoftUni3_1</vt:lpstr>
      <vt:lpstr>aruba_title-library_16x9</vt:lpstr>
      <vt:lpstr>2_SoftUni3_1</vt:lpstr>
      <vt:lpstr>Virtualization and networking</vt:lpstr>
      <vt:lpstr>Table of Contents</vt:lpstr>
      <vt:lpstr>Презентация на PowerPoint</vt:lpstr>
      <vt:lpstr>Why virtualization?</vt:lpstr>
      <vt:lpstr>Types of virtualization</vt:lpstr>
      <vt:lpstr>OS virtualization types</vt:lpstr>
      <vt:lpstr>Hyper-V and virtual networks</vt:lpstr>
      <vt:lpstr>Hyper-V private network</vt:lpstr>
      <vt:lpstr>Hyper-V internal network</vt:lpstr>
      <vt:lpstr>Hyper-V external network</vt:lpstr>
      <vt:lpstr>Презентация на PowerPoint</vt:lpstr>
      <vt:lpstr>What is a network management system?</vt:lpstr>
      <vt:lpstr>NMS and protocols</vt:lpstr>
      <vt:lpstr>Презентация на PowerPoint</vt:lpstr>
      <vt:lpstr>SNMP components</vt:lpstr>
      <vt:lpstr>SNMP message types</vt:lpstr>
      <vt:lpstr>SNMP MIB</vt:lpstr>
      <vt:lpstr>SNMP versions</vt:lpstr>
      <vt:lpstr>Презентация на PowerPoint</vt:lpstr>
      <vt:lpstr>Презентация на PowerPoint</vt:lpstr>
      <vt:lpstr>Summary</vt:lpstr>
      <vt:lpstr>Презентация на PowerPoint</vt:lpstr>
      <vt:lpstr>SoftUni Diamond Partners</vt:lpstr>
      <vt:lpstr>Educational Partners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Radoslav Molov</cp:lastModifiedBy>
  <cp:revision>924</cp:revision>
  <dcterms:created xsi:type="dcterms:W3CDTF">2018-05-23T13:08:44Z</dcterms:created>
  <dcterms:modified xsi:type="dcterms:W3CDTF">2022-06-24T11:57:23Z</dcterms:modified>
</cp:coreProperties>
</file>